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4" autoAdjust="0"/>
    <p:restoredTop sz="90929"/>
  </p:normalViewPr>
  <p:slideViewPr>
    <p:cSldViewPr>
      <p:cViewPr>
        <p:scale>
          <a:sx n="113" d="100"/>
          <a:sy n="113" d="100"/>
        </p:scale>
        <p:origin x="-1632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8FAB23F-3AE9-4B9D-9ADA-868AB49293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15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5A45E4B-E5CC-4BB8-873A-DF2067078A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054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7BD7A43-620C-4680-8AC7-39E2B8C9BC3F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6497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8DEC7E5-BB29-4943-919B-43115AE72377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046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69318-7DB6-4975-B377-037E36D7C5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8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4CE8-7EBA-4849-A959-0FB47BAB02E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84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9B697-2897-4BD3-9AEF-6AC4DD89AA6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38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7AF3A-4A9A-4F9A-8689-8C29AFE6745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48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E5A14-7B3C-4F62-A552-8DDB4332911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41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FD66C-AF1F-42B7-9959-EF213B79495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58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365FA-1457-48D7-9F0B-3FCF5891C6F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206CD-6D78-4CF8-ADCD-621039A833C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92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17BC1-9A39-4C21-95E5-7182E4EF269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3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B756E-2C89-4AC0-938C-EADF7A481E2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55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F7AE4-1206-4FC6-BD65-688528F1FF8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27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19767C5B-4FE3-4F15-BBFA-CB5EA99283A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71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09600" y="836613"/>
            <a:ext cx="7856538" cy="53181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 flipH="1">
            <a:off x="617538" y="2424113"/>
            <a:ext cx="49037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521325" y="857250"/>
            <a:ext cx="0" cy="5278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19125" y="254000"/>
            <a:ext cx="2355850" cy="527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23888" y="511175"/>
            <a:ext cx="23415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25474" y="273050"/>
            <a:ext cx="1889125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000000"/>
                </a:solidFill>
              </a:rPr>
              <a:t>Teacher(s): Coach </a:t>
            </a:r>
            <a:r>
              <a:rPr lang="en-US" altLang="en-US" sz="900" dirty="0" err="1" smtClean="0">
                <a:solidFill>
                  <a:srgbClr val="000000"/>
                </a:solidFill>
              </a:rPr>
              <a:t>Seriale</a:t>
            </a:r>
            <a:endParaRPr lang="en-US" altLang="en-US" sz="900" dirty="0" smtClean="0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25475" y="514350"/>
            <a:ext cx="457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smtClean="0">
                <a:solidFill>
                  <a:srgbClr val="000000"/>
                </a:solidFill>
              </a:rPr>
              <a:t>Time: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2911475" y="228600"/>
            <a:ext cx="3313113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000000"/>
                </a:solidFill>
              </a:rPr>
              <a:t>The</a:t>
            </a:r>
            <a:endParaRPr lang="en-US" altLang="en-US" sz="2800" b="1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000000"/>
                </a:solidFill>
              </a:rPr>
              <a:t>Course Organizer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6130925" y="260350"/>
            <a:ext cx="2355850" cy="527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6135688" y="517525"/>
            <a:ext cx="23415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130925" y="273050"/>
            <a:ext cx="565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smtClean="0">
                <a:solidFill>
                  <a:srgbClr val="000000"/>
                </a:solidFill>
              </a:rPr>
              <a:t>Student: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6130925" y="514350"/>
            <a:ext cx="8286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smtClean="0">
                <a:solidFill>
                  <a:srgbClr val="000000"/>
                </a:solidFill>
              </a:rPr>
              <a:t>Course Dates: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5588000" y="917575"/>
            <a:ext cx="27940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5953125" y="952500"/>
            <a:ext cx="171450" cy="1714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2" name="Rectangle 19"/>
          <p:cNvSpPr>
            <a:spLocks noChangeArrowheads="1"/>
          </p:cNvSpPr>
          <p:nvPr/>
        </p:nvSpPr>
        <p:spPr bwMode="auto">
          <a:xfrm>
            <a:off x="949325" y="941388"/>
            <a:ext cx="3662862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This Course: 7th</a:t>
            </a:r>
            <a:r>
              <a:rPr lang="en-US" altLang="en-US" sz="1600" baseline="30000" dirty="0" smtClean="0">
                <a:solidFill>
                  <a:srgbClr val="000000"/>
                </a:solidFill>
              </a:rPr>
              <a:t>h</a:t>
            </a:r>
            <a:r>
              <a:rPr lang="en-US" altLang="en-US" sz="1600" dirty="0" smtClean="0">
                <a:solidFill>
                  <a:srgbClr val="000000"/>
                </a:solidFill>
              </a:rPr>
              <a:t> </a:t>
            </a:r>
            <a:r>
              <a:rPr lang="en-US" altLang="en-US" sz="1600" smtClean="0">
                <a:solidFill>
                  <a:srgbClr val="000000"/>
                </a:solidFill>
              </a:rPr>
              <a:t>Grade Health </a:t>
            </a:r>
            <a:r>
              <a:rPr lang="en-US" altLang="en-US" sz="1600" dirty="0" smtClean="0">
                <a:solidFill>
                  <a:srgbClr val="000000"/>
                </a:solidFill>
              </a:rPr>
              <a:t>Education</a:t>
            </a:r>
          </a:p>
        </p:txBody>
      </p:sp>
      <p:sp>
        <p:nvSpPr>
          <p:cNvPr id="4113" name="Oval 74"/>
          <p:cNvSpPr>
            <a:spLocks noChangeArrowheads="1"/>
          </p:cNvSpPr>
          <p:nvPr/>
        </p:nvSpPr>
        <p:spPr bwMode="auto">
          <a:xfrm>
            <a:off x="784225" y="1016000"/>
            <a:ext cx="171450" cy="1714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4" name="Oval 75"/>
          <p:cNvSpPr>
            <a:spLocks noChangeArrowheads="1"/>
          </p:cNvSpPr>
          <p:nvPr/>
        </p:nvSpPr>
        <p:spPr bwMode="auto">
          <a:xfrm>
            <a:off x="1793875" y="2514600"/>
            <a:ext cx="171450" cy="1714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5" name="Rectangle 76"/>
          <p:cNvSpPr>
            <a:spLocks noChangeArrowheads="1"/>
          </p:cNvSpPr>
          <p:nvPr/>
        </p:nvSpPr>
        <p:spPr bwMode="auto">
          <a:xfrm>
            <a:off x="896144" y="2451100"/>
            <a:ext cx="4514056" cy="286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                    Course Questions: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en-US" altLang="en-US" sz="1100" dirty="0" smtClean="0">
                <a:solidFill>
                  <a:srgbClr val="000000"/>
                </a:solidFill>
              </a:rPr>
              <a:t>How can the Fitness Gram test score be used to improve your over all Health?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endParaRPr lang="en-US" altLang="en-US" sz="1100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 smtClean="0">
                <a:solidFill>
                  <a:srgbClr val="000000"/>
                </a:solidFill>
              </a:rPr>
              <a:t>2.   How does using CPR benefit you personally?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100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 smtClean="0">
                <a:solidFill>
                  <a:srgbClr val="000000"/>
                </a:solidFill>
              </a:rPr>
              <a:t>3.   Why is being abstinent important in your goals setting process.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100" dirty="0" smtClean="0">
              <a:solidFill>
                <a:srgbClr val="000000"/>
              </a:solidFill>
            </a:endParaRPr>
          </a:p>
          <a:p>
            <a:pPr marL="228600" indent="-228600">
              <a:spcBef>
                <a:spcPct val="0"/>
              </a:spcBef>
              <a:buFontTx/>
              <a:buAutoNum type="arabicPeriod" startAt="4"/>
            </a:pPr>
            <a:r>
              <a:rPr lang="en-US" altLang="en-US" sz="1100" dirty="0" smtClean="0">
                <a:solidFill>
                  <a:srgbClr val="000000"/>
                </a:solidFill>
              </a:rPr>
              <a:t>Explain how critical thinking, decision making, goal setting, and problem solving  help promote decisions. 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100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 smtClean="0">
                <a:solidFill>
                  <a:srgbClr val="000000"/>
                </a:solidFill>
              </a:rPr>
              <a:t>5.   Explain why there is a need to balance the  three aspects of  health to promote overall health.   </a:t>
            </a:r>
          </a:p>
        </p:txBody>
      </p:sp>
      <p:sp>
        <p:nvSpPr>
          <p:cNvPr id="4116" name="AutoShape 77"/>
          <p:cNvSpPr>
            <a:spLocks noChangeArrowheads="1"/>
          </p:cNvSpPr>
          <p:nvPr/>
        </p:nvSpPr>
        <p:spPr bwMode="auto">
          <a:xfrm>
            <a:off x="1277938" y="1735138"/>
            <a:ext cx="4346575" cy="638175"/>
          </a:xfrm>
          <a:prstGeom prst="roundRect">
            <a:avLst>
              <a:gd name="adj" fmla="val 49995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Developing knowledge necessary to make health choices to take care of  yourself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physically, mental/ emotionally, and socially.</a:t>
            </a:r>
          </a:p>
        </p:txBody>
      </p:sp>
      <p:sp>
        <p:nvSpPr>
          <p:cNvPr id="4117" name="AutoShape 78"/>
          <p:cNvSpPr>
            <a:spLocks noChangeArrowheads="1"/>
          </p:cNvSpPr>
          <p:nvPr/>
        </p:nvSpPr>
        <p:spPr bwMode="auto">
          <a:xfrm>
            <a:off x="762000" y="1765829"/>
            <a:ext cx="511175" cy="346075"/>
          </a:xfrm>
          <a:prstGeom prst="roundRect">
            <a:avLst>
              <a:gd name="adj" fmla="val 49995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8" name="Rectangle 79"/>
          <p:cNvSpPr>
            <a:spLocks noChangeArrowheads="1"/>
          </p:cNvSpPr>
          <p:nvPr/>
        </p:nvSpPr>
        <p:spPr bwMode="auto">
          <a:xfrm>
            <a:off x="784225" y="1735138"/>
            <a:ext cx="493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1" dirty="0" smtClean="0">
                <a:solidFill>
                  <a:srgbClr val="000000"/>
                </a:solidFill>
              </a:rPr>
              <a:t>is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1" dirty="0" smtClean="0">
                <a:solidFill>
                  <a:srgbClr val="000000"/>
                </a:solidFill>
              </a:rPr>
              <a:t>about</a:t>
            </a:r>
          </a:p>
        </p:txBody>
      </p:sp>
      <p:sp>
        <p:nvSpPr>
          <p:cNvPr id="4119" name="Rectangle 80"/>
          <p:cNvSpPr>
            <a:spLocks noChangeArrowheads="1"/>
          </p:cNvSpPr>
          <p:nvPr/>
        </p:nvSpPr>
        <p:spPr bwMode="auto">
          <a:xfrm>
            <a:off x="6115050" y="877888"/>
            <a:ext cx="1854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Course Standards:</a:t>
            </a:r>
          </a:p>
        </p:txBody>
      </p:sp>
      <p:sp>
        <p:nvSpPr>
          <p:cNvPr id="4120" name="Rectangle 84"/>
          <p:cNvSpPr>
            <a:spLocks noChangeArrowheads="1"/>
          </p:cNvSpPr>
          <p:nvPr/>
        </p:nvSpPr>
        <p:spPr bwMode="auto">
          <a:xfrm>
            <a:off x="784225" y="1066800"/>
            <a:ext cx="206375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70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121" name="Rectangle 88"/>
          <p:cNvSpPr>
            <a:spLocks noChangeArrowheads="1"/>
          </p:cNvSpPr>
          <p:nvPr/>
        </p:nvSpPr>
        <p:spPr bwMode="auto">
          <a:xfrm>
            <a:off x="5943600" y="990600"/>
            <a:ext cx="2286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80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125" name="Rectangle 111"/>
          <p:cNvSpPr>
            <a:spLocks noChangeArrowheads="1"/>
          </p:cNvSpPr>
          <p:nvPr/>
        </p:nvSpPr>
        <p:spPr bwMode="auto">
          <a:xfrm>
            <a:off x="5953126" y="1371600"/>
            <a:ext cx="2428874" cy="23397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000000"/>
                </a:solidFill>
              </a:rPr>
              <a:t>Course Assessments</a:t>
            </a:r>
            <a:r>
              <a:rPr lang="en-US" altLang="en-US" sz="1100" dirty="0" smtClean="0">
                <a:solidFill>
                  <a:srgbClr val="000000"/>
                </a:solidFill>
              </a:rPr>
              <a:t>:                    1.     Daily Assignments  25%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100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100" dirty="0" smtClean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100" dirty="0" smtClean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100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dirty="0" smtClean="0">
                <a:solidFill>
                  <a:srgbClr val="000000"/>
                </a:solidFill>
              </a:rPr>
              <a:t>2. Participation    25%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100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100" dirty="0" smtClean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100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100" dirty="0" smtClean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dirty="0" smtClean="0">
                <a:solidFill>
                  <a:srgbClr val="000000"/>
                </a:solidFill>
              </a:rPr>
              <a:t>3. Assessments/Test  50%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1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43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636588" y="280988"/>
            <a:ext cx="7861300" cy="4295775"/>
            <a:chOff x="401" y="177"/>
            <a:chExt cx="4952" cy="2706"/>
          </a:xfrm>
        </p:grpSpPr>
        <p:sp>
          <p:nvSpPr>
            <p:cNvPr id="6170" name="Line 3"/>
            <p:cNvSpPr>
              <a:spLocks noChangeShapeType="1"/>
            </p:cNvSpPr>
            <p:nvPr/>
          </p:nvSpPr>
          <p:spPr bwMode="auto">
            <a:xfrm>
              <a:off x="2835" y="418"/>
              <a:ext cx="0" cy="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171" name="Line 4"/>
            <p:cNvSpPr>
              <a:spLocks noChangeShapeType="1"/>
            </p:cNvSpPr>
            <p:nvPr/>
          </p:nvSpPr>
          <p:spPr bwMode="auto">
            <a:xfrm>
              <a:off x="2839" y="554"/>
              <a:ext cx="0" cy="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172" name="Line 5"/>
            <p:cNvSpPr>
              <a:spLocks noChangeShapeType="1"/>
            </p:cNvSpPr>
            <p:nvPr/>
          </p:nvSpPr>
          <p:spPr bwMode="auto">
            <a:xfrm>
              <a:off x="4851" y="522"/>
              <a:ext cx="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173" name="Line 6"/>
            <p:cNvSpPr>
              <a:spLocks noChangeShapeType="1"/>
            </p:cNvSpPr>
            <p:nvPr/>
          </p:nvSpPr>
          <p:spPr bwMode="auto">
            <a:xfrm>
              <a:off x="907" y="522"/>
              <a:ext cx="0" cy="1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174" name="Line 7"/>
            <p:cNvSpPr>
              <a:spLocks noChangeShapeType="1"/>
            </p:cNvSpPr>
            <p:nvPr/>
          </p:nvSpPr>
          <p:spPr bwMode="auto">
            <a:xfrm>
              <a:off x="2875" y="1622"/>
              <a:ext cx="0" cy="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175" name="AutoShape 8"/>
            <p:cNvSpPr>
              <a:spLocks noChangeArrowheads="1"/>
            </p:cNvSpPr>
            <p:nvPr/>
          </p:nvSpPr>
          <p:spPr bwMode="auto">
            <a:xfrm>
              <a:off x="1607" y="1728"/>
              <a:ext cx="2549" cy="953"/>
            </a:xfrm>
            <a:prstGeom prst="roundRect">
              <a:avLst>
                <a:gd name="adj" fmla="val 49995"/>
              </a:avLst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76" name="Rectangle 9"/>
            <p:cNvSpPr>
              <a:spLocks noChangeArrowheads="1"/>
            </p:cNvSpPr>
            <p:nvPr/>
          </p:nvSpPr>
          <p:spPr bwMode="auto">
            <a:xfrm>
              <a:off x="4246" y="657"/>
              <a:ext cx="1107" cy="97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77" name="Rectangle 10"/>
            <p:cNvSpPr>
              <a:spLocks noChangeArrowheads="1"/>
            </p:cNvSpPr>
            <p:nvPr/>
          </p:nvSpPr>
          <p:spPr bwMode="auto">
            <a:xfrm>
              <a:off x="401" y="657"/>
              <a:ext cx="1096" cy="97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78" name="Rectangle 11"/>
            <p:cNvSpPr>
              <a:spLocks noChangeArrowheads="1"/>
            </p:cNvSpPr>
            <p:nvPr/>
          </p:nvSpPr>
          <p:spPr bwMode="auto">
            <a:xfrm>
              <a:off x="1617" y="177"/>
              <a:ext cx="2552" cy="29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79" name="Rectangle 12"/>
            <p:cNvSpPr>
              <a:spLocks noChangeArrowheads="1"/>
            </p:cNvSpPr>
            <p:nvPr/>
          </p:nvSpPr>
          <p:spPr bwMode="auto">
            <a:xfrm>
              <a:off x="1612" y="657"/>
              <a:ext cx="2541" cy="97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80" name="Rectangle 13"/>
            <p:cNvSpPr>
              <a:spLocks noChangeArrowheads="1"/>
            </p:cNvSpPr>
            <p:nvPr/>
          </p:nvSpPr>
          <p:spPr bwMode="auto">
            <a:xfrm>
              <a:off x="401" y="182"/>
              <a:ext cx="1096" cy="28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81" name="Rectangle 14"/>
            <p:cNvSpPr>
              <a:spLocks noChangeArrowheads="1"/>
            </p:cNvSpPr>
            <p:nvPr/>
          </p:nvSpPr>
          <p:spPr bwMode="auto">
            <a:xfrm>
              <a:off x="483" y="595"/>
              <a:ext cx="943" cy="24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82" name="Oval 15"/>
            <p:cNvSpPr>
              <a:spLocks noChangeArrowheads="1"/>
            </p:cNvSpPr>
            <p:nvPr/>
          </p:nvSpPr>
          <p:spPr bwMode="auto">
            <a:xfrm>
              <a:off x="523" y="622"/>
              <a:ext cx="108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83" name="Rectangle 16"/>
            <p:cNvSpPr>
              <a:spLocks noChangeArrowheads="1"/>
            </p:cNvSpPr>
            <p:nvPr/>
          </p:nvSpPr>
          <p:spPr bwMode="auto">
            <a:xfrm>
              <a:off x="573" y="590"/>
              <a:ext cx="792" cy="8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dirty="0" smtClean="0">
                  <a:solidFill>
                    <a:srgbClr val="000000"/>
                  </a:solidFill>
                </a:rPr>
                <a:t>Community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dirty="0" smtClean="0">
                  <a:solidFill>
                    <a:srgbClr val="000000"/>
                  </a:solidFill>
                </a:rPr>
                <a:t>Principles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endParaRPr lang="en-US" altLang="en-US" sz="1400" dirty="0">
                <a:solidFill>
                  <a:srgbClr val="000000"/>
                </a:solidFill>
              </a:endParaRP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rgbClr val="000000"/>
                  </a:solidFill>
                </a:rPr>
                <a:t>Respect yourself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endParaRPr lang="en-US" altLang="en-US" sz="1100" dirty="0">
                <a:solidFill>
                  <a:srgbClr val="000000"/>
                </a:solidFill>
              </a:endParaRP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rgbClr val="000000"/>
                  </a:solidFill>
                </a:rPr>
                <a:t>Respect others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endParaRPr lang="en-US" altLang="en-US" sz="1100" dirty="0">
                <a:solidFill>
                  <a:srgbClr val="000000"/>
                </a:solidFill>
              </a:endParaRP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rgbClr val="000000"/>
                  </a:solidFill>
                </a:rPr>
                <a:t>Respect our school</a:t>
              </a:r>
            </a:p>
          </p:txBody>
        </p:sp>
        <p:sp>
          <p:nvSpPr>
            <p:cNvPr id="6184" name="Rectangle 17"/>
            <p:cNvSpPr>
              <a:spLocks noChangeArrowheads="1"/>
            </p:cNvSpPr>
            <p:nvPr/>
          </p:nvSpPr>
          <p:spPr bwMode="auto">
            <a:xfrm>
              <a:off x="1705" y="595"/>
              <a:ext cx="2356" cy="24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85" name="Oval 18"/>
            <p:cNvSpPr>
              <a:spLocks noChangeArrowheads="1"/>
            </p:cNvSpPr>
            <p:nvPr/>
          </p:nvSpPr>
          <p:spPr bwMode="auto">
            <a:xfrm>
              <a:off x="2335" y="649"/>
              <a:ext cx="108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86" name="Rectangle 19"/>
            <p:cNvSpPr>
              <a:spLocks noChangeArrowheads="1"/>
            </p:cNvSpPr>
            <p:nvPr/>
          </p:nvSpPr>
          <p:spPr bwMode="auto">
            <a:xfrm>
              <a:off x="1824" y="626"/>
              <a:ext cx="2544" cy="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 dirty="0" smtClean="0">
                  <a:solidFill>
                    <a:srgbClr val="000000"/>
                  </a:solidFill>
                </a:rPr>
                <a:t>                   Learning Rituals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>
                <a:lnSpc>
                  <a:spcPct val="80000"/>
                </a:lnSpc>
                <a:spcBef>
                  <a:spcPct val="0"/>
                </a:spcBef>
                <a:buNone/>
              </a:pPr>
              <a:r>
                <a:rPr lang="en-US" altLang="en-US" sz="1100" dirty="0" smtClean="0">
                  <a:solidFill>
                    <a:srgbClr val="000000"/>
                  </a:solidFill>
                </a:rPr>
                <a:t>Unit Organizer Routine	</a:t>
              </a:r>
              <a:r>
                <a:rPr lang="en-US" altLang="en-US" sz="1100" dirty="0">
                  <a:solidFill>
                    <a:srgbClr val="000000"/>
                  </a:solidFill>
                </a:rPr>
                <a:t>Champs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rgbClr val="000000"/>
                  </a:solidFill>
                </a:rPr>
                <a:t>Think, Pair,  Share                       Mix And Mingle  </a:t>
              </a:r>
              <a:endParaRPr lang="en-US" altLang="en-US" sz="1100" dirty="0" smtClean="0">
                <a:solidFill>
                  <a:srgbClr val="000000"/>
                </a:solidFill>
              </a:endParaRP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rgbClr val="000000"/>
                  </a:solidFill>
                </a:rPr>
                <a:t>Framing Routine	</a:t>
              </a:r>
              <a:r>
                <a:rPr lang="en-US" altLang="en-US" sz="1100" dirty="0" smtClean="0">
                  <a:solidFill>
                    <a:srgbClr val="000000"/>
                  </a:solidFill>
                </a:rPr>
                <a:t>Story addition/Vocab</a:t>
              </a:r>
              <a:endParaRPr lang="en-US" altLang="en-US" sz="1100" dirty="0" smtClean="0">
                <a:solidFill>
                  <a:srgbClr val="000000"/>
                </a:solidFill>
              </a:endParaRP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rgbClr val="000000"/>
                  </a:solidFill>
                </a:rPr>
                <a:t>Quick Write                           </a:t>
              </a:r>
              <a:r>
                <a:rPr lang="en-US" altLang="en-US" sz="1100" dirty="0" smtClean="0">
                  <a:solidFill>
                    <a:srgbClr val="000000"/>
                  </a:solidFill>
                </a:rPr>
                <a:t>	Model &amp; </a:t>
              </a:r>
              <a:r>
                <a:rPr lang="en-US" altLang="en-US" sz="1100" dirty="0" smtClean="0">
                  <a:solidFill>
                    <a:srgbClr val="000000"/>
                  </a:solidFill>
                </a:rPr>
                <a:t>Do</a:t>
              </a:r>
              <a:endParaRPr lang="en-US" altLang="en-US" sz="1100" dirty="0" smtClean="0">
                <a:solidFill>
                  <a:srgbClr val="000000"/>
                </a:solidFill>
              </a:endParaRP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rgbClr val="000000"/>
                  </a:solidFill>
                </a:rPr>
                <a:t>Discussions</a:t>
              </a:r>
              <a:r>
                <a:rPr lang="en-US" altLang="en-US" sz="1100" dirty="0" smtClean="0">
                  <a:solidFill>
                    <a:srgbClr val="000000"/>
                  </a:solidFill>
                </a:rPr>
                <a:t>	</a:t>
              </a:r>
              <a:r>
                <a:rPr lang="en-US" altLang="en-US" sz="1100" dirty="0" smtClean="0">
                  <a:solidFill>
                    <a:srgbClr val="000000"/>
                  </a:solidFill>
                </a:rPr>
                <a:t>                          Fitness </a:t>
              </a:r>
              <a:r>
                <a:rPr lang="en-US" altLang="en-US" sz="1100" dirty="0" smtClean="0">
                  <a:solidFill>
                    <a:srgbClr val="000000"/>
                  </a:solidFill>
                </a:rPr>
                <a:t>Gram		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rgbClr val="000000"/>
                  </a:solidFill>
                </a:rPr>
                <a:t>Warm-up Routine	</a:t>
              </a:r>
            </a:p>
          </p:txBody>
        </p:sp>
        <p:sp>
          <p:nvSpPr>
            <p:cNvPr id="6187" name="Rectangle 20"/>
            <p:cNvSpPr>
              <a:spLocks noChangeArrowheads="1"/>
            </p:cNvSpPr>
            <p:nvPr/>
          </p:nvSpPr>
          <p:spPr bwMode="auto">
            <a:xfrm>
              <a:off x="415" y="202"/>
              <a:ext cx="1060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dirty="0" smtClean="0">
                  <a:solidFill>
                    <a:srgbClr val="000000"/>
                  </a:solidFill>
                </a:rPr>
                <a:t>Course Map</a:t>
              </a:r>
            </a:p>
          </p:txBody>
        </p:sp>
        <p:sp>
          <p:nvSpPr>
            <p:cNvPr id="6188" name="Rectangle 21"/>
            <p:cNvSpPr>
              <a:spLocks noChangeArrowheads="1"/>
            </p:cNvSpPr>
            <p:nvPr/>
          </p:nvSpPr>
          <p:spPr bwMode="auto">
            <a:xfrm>
              <a:off x="1629" y="205"/>
              <a:ext cx="1773" cy="1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000000"/>
                  </a:solidFill>
                </a:rPr>
                <a:t>This Course: </a:t>
              </a:r>
              <a:r>
                <a:rPr lang="en-US" altLang="en-US" sz="1200" dirty="0" smtClean="0">
                  <a:solidFill>
                    <a:srgbClr val="000000"/>
                  </a:solidFill>
                </a:rPr>
                <a:t>7</a:t>
              </a:r>
              <a:r>
                <a:rPr lang="en-US" altLang="en-US" sz="1200" baseline="30000" dirty="0" smtClean="0">
                  <a:solidFill>
                    <a:srgbClr val="000000"/>
                  </a:solidFill>
                </a:rPr>
                <a:t>th</a:t>
              </a:r>
              <a:r>
                <a:rPr lang="en-US" altLang="en-US" sz="1400" dirty="0" smtClean="0">
                  <a:solidFill>
                    <a:srgbClr val="000000"/>
                  </a:solidFill>
                </a:rPr>
                <a:t> </a:t>
              </a:r>
              <a:r>
                <a:rPr lang="en-US" altLang="en-US" sz="1400" dirty="0" smtClean="0">
                  <a:solidFill>
                    <a:srgbClr val="000000"/>
                  </a:solidFill>
                </a:rPr>
                <a:t>Grade </a:t>
              </a:r>
              <a:r>
                <a:rPr lang="en-US" altLang="en-US" sz="1400" dirty="0" smtClean="0">
                  <a:solidFill>
                    <a:srgbClr val="000000"/>
                  </a:solidFill>
                </a:rPr>
                <a:t>Health </a:t>
              </a:r>
              <a:r>
                <a:rPr lang="en-US" altLang="en-US" sz="1400" dirty="0" smtClean="0">
                  <a:solidFill>
                    <a:srgbClr val="000000"/>
                  </a:solidFill>
                </a:rPr>
                <a:t>Education</a:t>
              </a:r>
              <a:endParaRPr lang="en-US" altLang="en-US" sz="10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189" name="Rectangle 22"/>
            <p:cNvSpPr>
              <a:spLocks noChangeArrowheads="1"/>
            </p:cNvSpPr>
            <p:nvPr/>
          </p:nvSpPr>
          <p:spPr bwMode="auto">
            <a:xfrm>
              <a:off x="2649" y="450"/>
              <a:ext cx="383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smtClean="0">
                  <a:solidFill>
                    <a:srgbClr val="000000"/>
                  </a:solidFill>
                </a:rPr>
                <a:t>includes</a:t>
              </a:r>
            </a:p>
          </p:txBody>
        </p:sp>
        <p:sp>
          <p:nvSpPr>
            <p:cNvPr id="6190" name="Rectangle 23"/>
            <p:cNvSpPr>
              <a:spLocks noChangeArrowheads="1"/>
            </p:cNvSpPr>
            <p:nvPr/>
          </p:nvSpPr>
          <p:spPr bwMode="auto">
            <a:xfrm>
              <a:off x="4323" y="585"/>
              <a:ext cx="943" cy="24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1" name="Oval 24"/>
            <p:cNvSpPr>
              <a:spLocks noChangeArrowheads="1"/>
            </p:cNvSpPr>
            <p:nvPr/>
          </p:nvSpPr>
          <p:spPr bwMode="auto">
            <a:xfrm>
              <a:off x="4363" y="604"/>
              <a:ext cx="108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2" name="Rectangle 25"/>
            <p:cNvSpPr>
              <a:spLocks noChangeArrowheads="1"/>
            </p:cNvSpPr>
            <p:nvPr/>
          </p:nvSpPr>
          <p:spPr bwMode="auto">
            <a:xfrm>
              <a:off x="4343" y="576"/>
              <a:ext cx="931" cy="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dirty="0" smtClean="0">
                  <a:solidFill>
                    <a:srgbClr val="000000"/>
                  </a:solidFill>
                </a:rPr>
                <a:t>Performance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dirty="0" smtClean="0">
                  <a:solidFill>
                    <a:srgbClr val="000000"/>
                  </a:solidFill>
                </a:rPr>
                <a:t>Options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endParaRPr lang="en-US" altLang="en-US" sz="1400" dirty="0">
                <a:solidFill>
                  <a:srgbClr val="000000"/>
                </a:solidFill>
              </a:endParaRP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Written Assignments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Retest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Projects</a:t>
              </a:r>
              <a:endParaRPr lang="en-US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193" name="Rectangle 26"/>
            <p:cNvSpPr>
              <a:spLocks noChangeArrowheads="1"/>
            </p:cNvSpPr>
            <p:nvPr/>
          </p:nvSpPr>
          <p:spPr bwMode="auto">
            <a:xfrm>
              <a:off x="4241" y="177"/>
              <a:ext cx="1112" cy="29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4" name="Rectangle 27"/>
            <p:cNvSpPr>
              <a:spLocks noChangeArrowheads="1"/>
            </p:cNvSpPr>
            <p:nvPr/>
          </p:nvSpPr>
          <p:spPr bwMode="auto">
            <a:xfrm>
              <a:off x="4246" y="206"/>
              <a:ext cx="383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smtClean="0">
                  <a:solidFill>
                    <a:srgbClr val="000000"/>
                  </a:solidFill>
                </a:rPr>
                <a:t>Student:</a:t>
              </a:r>
            </a:p>
          </p:txBody>
        </p:sp>
        <p:sp>
          <p:nvSpPr>
            <p:cNvPr id="6195" name="AutoShape 28"/>
            <p:cNvSpPr>
              <a:spLocks noChangeArrowheads="1"/>
            </p:cNvSpPr>
            <p:nvPr/>
          </p:nvSpPr>
          <p:spPr bwMode="auto">
            <a:xfrm rot="5400000" flipH="1">
              <a:off x="1491" y="779"/>
              <a:ext cx="144" cy="124"/>
            </a:xfrm>
            <a:prstGeom prst="triangle">
              <a:avLst>
                <a:gd name="adj" fmla="val 49991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6" name="AutoShape 29"/>
            <p:cNvSpPr>
              <a:spLocks noChangeArrowheads="1"/>
            </p:cNvSpPr>
            <p:nvPr/>
          </p:nvSpPr>
          <p:spPr bwMode="auto">
            <a:xfrm rot="5400000" flipH="1">
              <a:off x="1491" y="1030"/>
              <a:ext cx="144" cy="124"/>
            </a:xfrm>
            <a:prstGeom prst="triangle">
              <a:avLst>
                <a:gd name="adj" fmla="val 49991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7" name="AutoShape 30"/>
            <p:cNvSpPr>
              <a:spLocks noChangeArrowheads="1"/>
            </p:cNvSpPr>
            <p:nvPr/>
          </p:nvSpPr>
          <p:spPr bwMode="auto">
            <a:xfrm rot="5400000" flipH="1">
              <a:off x="1491" y="1286"/>
              <a:ext cx="144" cy="124"/>
            </a:xfrm>
            <a:prstGeom prst="triangle">
              <a:avLst>
                <a:gd name="adj" fmla="val 49991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8" name="Rectangle 31"/>
            <p:cNvSpPr>
              <a:spLocks noChangeArrowheads="1"/>
            </p:cNvSpPr>
            <p:nvPr/>
          </p:nvSpPr>
          <p:spPr bwMode="auto">
            <a:xfrm>
              <a:off x="2296" y="1678"/>
              <a:ext cx="1220" cy="16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9" name="Oval 32"/>
            <p:cNvSpPr>
              <a:spLocks noChangeArrowheads="1"/>
            </p:cNvSpPr>
            <p:nvPr/>
          </p:nvSpPr>
          <p:spPr bwMode="auto">
            <a:xfrm>
              <a:off x="2366" y="1702"/>
              <a:ext cx="108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200" name="Rectangle 33"/>
            <p:cNvSpPr>
              <a:spLocks noChangeArrowheads="1"/>
            </p:cNvSpPr>
            <p:nvPr/>
          </p:nvSpPr>
          <p:spPr bwMode="auto">
            <a:xfrm>
              <a:off x="2016" y="1689"/>
              <a:ext cx="1872" cy="10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1" dirty="0" smtClean="0">
                  <a:solidFill>
                    <a:srgbClr val="000000"/>
                  </a:solidFill>
                </a:rPr>
                <a:t>Critical Concepts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endParaRPr lang="en-US" altLang="en-US" sz="1200" dirty="0" smtClean="0">
                <a:solidFill>
                  <a:srgbClr val="000000"/>
                </a:solidFill>
              </a:endParaRP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Healthy </a:t>
              </a:r>
              <a:r>
                <a:rPr lang="en-US" altLang="en-US" sz="1200" dirty="0" smtClean="0">
                  <a:solidFill>
                    <a:srgbClr val="000000"/>
                  </a:solidFill>
                </a:rPr>
                <a:t>Lifestyle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Abstinence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Overall health and wellness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Disease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Peer Pressure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Consequences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Goal Setting</a:t>
              </a:r>
              <a:endParaRPr lang="en-US" altLang="en-US" sz="1200" dirty="0" smtClean="0">
                <a:solidFill>
                  <a:srgbClr val="000000"/>
                </a:solidFill>
              </a:endParaRP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endParaRPr lang="en-US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201" name="AutoShape 34"/>
            <p:cNvSpPr>
              <a:spLocks noChangeArrowheads="1"/>
            </p:cNvSpPr>
            <p:nvPr/>
          </p:nvSpPr>
          <p:spPr bwMode="auto">
            <a:xfrm>
              <a:off x="2311" y="2603"/>
              <a:ext cx="1128" cy="280"/>
            </a:xfrm>
            <a:prstGeom prst="roundRect">
              <a:avLst>
                <a:gd name="adj" fmla="val 49995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     </a:t>
              </a:r>
              <a:r>
                <a:rPr lang="en-US" altLang="en-US" sz="1100" b="1" dirty="0" smtClean="0">
                  <a:solidFill>
                    <a:srgbClr val="000000"/>
                  </a:solidFill>
                  <a:latin typeface="+mn-lt"/>
                </a:rPr>
                <a:t>Learned in these Units</a:t>
              </a:r>
            </a:p>
          </p:txBody>
        </p:sp>
        <p:sp>
          <p:nvSpPr>
            <p:cNvPr id="6202" name="Oval 35"/>
            <p:cNvSpPr>
              <a:spLocks noChangeArrowheads="1"/>
            </p:cNvSpPr>
            <p:nvPr/>
          </p:nvSpPr>
          <p:spPr bwMode="auto">
            <a:xfrm>
              <a:off x="2441" y="2646"/>
              <a:ext cx="108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203" name="Rectangle 36"/>
            <p:cNvSpPr>
              <a:spLocks noChangeArrowheads="1"/>
            </p:cNvSpPr>
            <p:nvPr/>
          </p:nvSpPr>
          <p:spPr bwMode="auto">
            <a:xfrm>
              <a:off x="2861" y="2635"/>
              <a:ext cx="117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endParaRPr lang="en-US" altLang="en-US" sz="16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204" name="Line 37"/>
            <p:cNvSpPr>
              <a:spLocks noChangeShapeType="1"/>
            </p:cNvSpPr>
            <p:nvPr/>
          </p:nvSpPr>
          <p:spPr bwMode="auto">
            <a:xfrm>
              <a:off x="3025" y="520"/>
              <a:ext cx="182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6205" name="Line 38"/>
            <p:cNvSpPr>
              <a:spLocks noChangeShapeType="1"/>
            </p:cNvSpPr>
            <p:nvPr/>
          </p:nvSpPr>
          <p:spPr bwMode="auto">
            <a:xfrm>
              <a:off x="913" y="520"/>
              <a:ext cx="17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6147" name="Rectangle 39"/>
          <p:cNvSpPr>
            <a:spLocks noChangeArrowheads="1"/>
          </p:cNvSpPr>
          <p:nvPr/>
        </p:nvSpPr>
        <p:spPr bwMode="auto">
          <a:xfrm>
            <a:off x="3840163" y="4191000"/>
            <a:ext cx="19843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148" name="Rectangle 40"/>
          <p:cNvSpPr>
            <a:spLocks noChangeArrowheads="1"/>
          </p:cNvSpPr>
          <p:nvPr/>
        </p:nvSpPr>
        <p:spPr bwMode="auto">
          <a:xfrm>
            <a:off x="3717925" y="2667000"/>
            <a:ext cx="184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smtClean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149" name="Rectangle 41"/>
          <p:cNvSpPr>
            <a:spLocks noChangeArrowheads="1"/>
          </p:cNvSpPr>
          <p:nvPr/>
        </p:nvSpPr>
        <p:spPr bwMode="auto">
          <a:xfrm>
            <a:off x="806450" y="990600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900" smtClean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150" name="Rectangle 42"/>
          <p:cNvSpPr>
            <a:spLocks noChangeArrowheads="1"/>
          </p:cNvSpPr>
          <p:nvPr/>
        </p:nvSpPr>
        <p:spPr bwMode="auto">
          <a:xfrm>
            <a:off x="3687763" y="990600"/>
            <a:ext cx="198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smtClean="0">
                <a:solidFill>
                  <a:srgbClr val="00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151" name="Rectangle 43"/>
          <p:cNvSpPr>
            <a:spLocks noChangeArrowheads="1"/>
          </p:cNvSpPr>
          <p:nvPr/>
        </p:nvSpPr>
        <p:spPr bwMode="auto">
          <a:xfrm>
            <a:off x="6911975" y="914400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900" smtClean="0">
                <a:solidFill>
                  <a:srgbClr val="00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156" name="Text Box 48"/>
          <p:cNvSpPr txBox="1">
            <a:spLocks noChangeArrowheads="1"/>
          </p:cNvSpPr>
          <p:nvPr/>
        </p:nvSpPr>
        <p:spPr bwMode="auto">
          <a:xfrm>
            <a:off x="3794125" y="3889375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smtClean="0">
              <a:solidFill>
                <a:srgbClr val="000000"/>
              </a:solidFill>
            </a:endParaRPr>
          </a:p>
        </p:txBody>
      </p:sp>
      <p:sp>
        <p:nvSpPr>
          <p:cNvPr id="6158" name="Text Box 50"/>
          <p:cNvSpPr txBox="1">
            <a:spLocks noChangeArrowheads="1"/>
          </p:cNvSpPr>
          <p:nvPr/>
        </p:nvSpPr>
        <p:spPr bwMode="auto">
          <a:xfrm>
            <a:off x="609600" y="3200400"/>
            <a:ext cx="1295400" cy="20313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 smtClean="0">
                <a:solidFill>
                  <a:srgbClr val="000000"/>
                </a:solidFill>
              </a:rPr>
              <a:t>Fitness Gram</a:t>
            </a:r>
          </a:p>
        </p:txBody>
      </p:sp>
      <p:sp>
        <p:nvSpPr>
          <p:cNvPr id="6159" name="Text Box 51"/>
          <p:cNvSpPr txBox="1">
            <a:spLocks noChangeArrowheads="1"/>
          </p:cNvSpPr>
          <p:nvPr/>
        </p:nvSpPr>
        <p:spPr bwMode="auto">
          <a:xfrm>
            <a:off x="685800" y="4343400"/>
            <a:ext cx="1295400" cy="20313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 smtClean="0">
                <a:solidFill>
                  <a:srgbClr val="000000"/>
                </a:solidFill>
              </a:rPr>
              <a:t>CPR</a:t>
            </a:r>
            <a:endParaRPr lang="en-US" altLang="en-US" sz="900" dirty="0" smtClean="0">
              <a:solidFill>
                <a:srgbClr val="000000"/>
              </a:solidFill>
            </a:endParaRPr>
          </a:p>
        </p:txBody>
      </p:sp>
      <p:sp>
        <p:nvSpPr>
          <p:cNvPr id="6160" name="Text Box 52"/>
          <p:cNvSpPr txBox="1">
            <a:spLocks noChangeArrowheads="1"/>
          </p:cNvSpPr>
          <p:nvPr/>
        </p:nvSpPr>
        <p:spPr bwMode="auto">
          <a:xfrm>
            <a:off x="2743200" y="5105400"/>
            <a:ext cx="1295400" cy="20313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 smtClean="0">
                <a:solidFill>
                  <a:srgbClr val="000000"/>
                </a:solidFill>
              </a:rPr>
              <a:t>You and your Health</a:t>
            </a:r>
            <a:endParaRPr lang="en-US" altLang="en-US" sz="900" dirty="0" smtClean="0">
              <a:solidFill>
                <a:srgbClr val="000000"/>
              </a:solidFill>
            </a:endParaRPr>
          </a:p>
        </p:txBody>
      </p:sp>
      <p:sp>
        <p:nvSpPr>
          <p:cNvPr id="6161" name="Text Box 53"/>
          <p:cNvSpPr txBox="1">
            <a:spLocks noChangeArrowheads="1"/>
          </p:cNvSpPr>
          <p:nvPr/>
        </p:nvSpPr>
        <p:spPr bwMode="auto">
          <a:xfrm>
            <a:off x="5105400" y="5029200"/>
            <a:ext cx="1295400" cy="3139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 smtClean="0">
                <a:solidFill>
                  <a:srgbClr val="000000"/>
                </a:solidFill>
              </a:rPr>
              <a:t>Growth and Development</a:t>
            </a:r>
            <a:endParaRPr lang="en-US" altLang="en-US" sz="900" dirty="0" smtClean="0">
              <a:solidFill>
                <a:srgbClr val="000000"/>
              </a:solidFill>
            </a:endParaRPr>
          </a:p>
        </p:txBody>
      </p:sp>
      <p:sp>
        <p:nvSpPr>
          <p:cNvPr id="6162" name="Text Box 54"/>
          <p:cNvSpPr txBox="1">
            <a:spLocks noChangeArrowheads="1"/>
          </p:cNvSpPr>
          <p:nvPr/>
        </p:nvSpPr>
        <p:spPr bwMode="auto">
          <a:xfrm>
            <a:off x="7162800" y="4038600"/>
            <a:ext cx="1295400" cy="20313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 smtClean="0">
                <a:solidFill>
                  <a:srgbClr val="000000"/>
                </a:solidFill>
              </a:rPr>
              <a:t>Choosing the best Path</a:t>
            </a:r>
            <a:endParaRPr lang="en-US" altLang="en-US" sz="900" dirty="0" smtClean="0">
              <a:solidFill>
                <a:srgbClr val="000000"/>
              </a:solidFill>
            </a:endParaRPr>
          </a:p>
        </p:txBody>
      </p:sp>
      <p:sp>
        <p:nvSpPr>
          <p:cNvPr id="6163" name="Text Box 55"/>
          <p:cNvSpPr txBox="1">
            <a:spLocks noChangeArrowheads="1"/>
          </p:cNvSpPr>
          <p:nvPr/>
        </p:nvSpPr>
        <p:spPr bwMode="auto">
          <a:xfrm>
            <a:off x="7162800" y="3190875"/>
            <a:ext cx="1295400" cy="20313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900" dirty="0" smtClean="0">
                <a:solidFill>
                  <a:srgbClr val="000000"/>
                </a:solidFill>
              </a:rPr>
              <a:t>Consequences</a:t>
            </a:r>
            <a:endParaRPr lang="en-US" altLang="en-US" sz="900" dirty="0" smtClean="0">
              <a:solidFill>
                <a:srgbClr val="000000"/>
              </a:solidFill>
            </a:endParaRPr>
          </a:p>
        </p:txBody>
      </p:sp>
      <p:sp>
        <p:nvSpPr>
          <p:cNvPr id="6164" name="Line 56"/>
          <p:cNvSpPr>
            <a:spLocks noChangeShapeType="1"/>
          </p:cNvSpPr>
          <p:nvPr/>
        </p:nvSpPr>
        <p:spPr bwMode="auto">
          <a:xfrm flipH="1">
            <a:off x="1981200" y="3429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5" name="Line 57"/>
          <p:cNvSpPr>
            <a:spLocks noChangeShapeType="1"/>
          </p:cNvSpPr>
          <p:nvPr/>
        </p:nvSpPr>
        <p:spPr bwMode="auto">
          <a:xfrm flipH="1">
            <a:off x="2057400" y="4038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6" name="Line 58"/>
          <p:cNvSpPr>
            <a:spLocks noChangeShapeType="1"/>
          </p:cNvSpPr>
          <p:nvPr/>
        </p:nvSpPr>
        <p:spPr bwMode="auto">
          <a:xfrm flipH="1">
            <a:off x="3276600" y="4267200"/>
            <a:ext cx="304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7" name="Line 59"/>
          <p:cNvSpPr>
            <a:spLocks noChangeShapeType="1"/>
          </p:cNvSpPr>
          <p:nvPr/>
        </p:nvSpPr>
        <p:spPr bwMode="auto">
          <a:xfrm>
            <a:off x="5486400" y="4267200"/>
            <a:ext cx="381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8" name="Line 60"/>
          <p:cNvSpPr>
            <a:spLocks noChangeShapeType="1"/>
          </p:cNvSpPr>
          <p:nvPr/>
        </p:nvSpPr>
        <p:spPr bwMode="auto">
          <a:xfrm>
            <a:off x="64770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169" name="Line 61"/>
          <p:cNvSpPr>
            <a:spLocks noChangeShapeType="1"/>
          </p:cNvSpPr>
          <p:nvPr/>
        </p:nvSpPr>
        <p:spPr bwMode="auto">
          <a:xfrm>
            <a:off x="6629400" y="3429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33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98:Templates:Blank Presentation</Template>
  <TotalTime>474</TotalTime>
  <Words>225</Words>
  <Application>Microsoft Office PowerPoint</Application>
  <PresentationFormat>On-screen Show (4:3)</PresentationFormat>
  <Paragraphs>86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PowerPoint Presentation</vt:lpstr>
      <vt:lpstr>PowerPoint Presentation</vt:lpstr>
    </vt:vector>
  </TitlesOfParts>
  <Company>LaConner SChool Dist.311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Kathy Shoop</dc:creator>
  <cp:lastModifiedBy>Seriale, Orlando</cp:lastModifiedBy>
  <cp:revision>40</cp:revision>
  <cp:lastPrinted>2015-06-02T15:38:41Z</cp:lastPrinted>
  <dcterms:created xsi:type="dcterms:W3CDTF">2000-03-20T20:52:01Z</dcterms:created>
  <dcterms:modified xsi:type="dcterms:W3CDTF">2015-08-28T00:21:22Z</dcterms:modified>
</cp:coreProperties>
</file>